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7" r:id="rId2"/>
    <p:sldId id="275" r:id="rId3"/>
    <p:sldId id="276" r:id="rId4"/>
    <p:sldId id="288" r:id="rId5"/>
    <p:sldId id="289" r:id="rId6"/>
    <p:sldId id="284" r:id="rId7"/>
    <p:sldId id="291" r:id="rId8"/>
    <p:sldId id="292" r:id="rId9"/>
    <p:sldId id="293" r:id="rId10"/>
  </p:sldIdLst>
  <p:sldSz cx="9144000" cy="6858000" type="screen4x3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bg1"/>
        </a:solidFill>
        <a:latin typeface="Arial" charset="0"/>
        <a:ea typeface="ＭＳ Ｐゴシック" charset="0"/>
        <a:cs typeface="Arial Unicode MS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bg1"/>
        </a:solidFill>
        <a:latin typeface="Arial" charset="0"/>
        <a:ea typeface="ＭＳ Ｐゴシック" charset="0"/>
        <a:cs typeface="Arial Unicode MS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bg1"/>
        </a:solidFill>
        <a:latin typeface="Arial" charset="0"/>
        <a:ea typeface="ＭＳ Ｐゴシック" charset="0"/>
        <a:cs typeface="Arial Unicode MS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bg1"/>
        </a:solidFill>
        <a:latin typeface="Arial" charset="0"/>
        <a:ea typeface="ＭＳ Ｐゴシック" charset="0"/>
        <a:cs typeface="Arial Unicode MS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bg1"/>
        </a:solidFill>
        <a:latin typeface="Arial" charset="0"/>
        <a:ea typeface="ＭＳ Ｐゴシック" charset="0"/>
        <a:cs typeface="Arial Unicode MS" charset="0"/>
      </a:defRPr>
    </a:lvl5pPr>
    <a:lvl6pPr marL="2286000" algn="l" defTabSz="457200" rtl="0" eaLnBrk="1" latinLnBrk="0" hangingPunct="1">
      <a:defRPr kern="1200">
        <a:solidFill>
          <a:schemeClr val="bg1"/>
        </a:solidFill>
        <a:latin typeface="Arial" charset="0"/>
        <a:ea typeface="ＭＳ Ｐゴシック" charset="0"/>
        <a:cs typeface="Arial Unicode MS" charset="0"/>
      </a:defRPr>
    </a:lvl6pPr>
    <a:lvl7pPr marL="2743200" algn="l" defTabSz="457200" rtl="0" eaLnBrk="1" latinLnBrk="0" hangingPunct="1">
      <a:defRPr kern="1200">
        <a:solidFill>
          <a:schemeClr val="bg1"/>
        </a:solidFill>
        <a:latin typeface="Arial" charset="0"/>
        <a:ea typeface="ＭＳ Ｐゴシック" charset="0"/>
        <a:cs typeface="Arial Unicode MS" charset="0"/>
      </a:defRPr>
    </a:lvl7pPr>
    <a:lvl8pPr marL="3200400" algn="l" defTabSz="457200" rtl="0" eaLnBrk="1" latinLnBrk="0" hangingPunct="1">
      <a:defRPr kern="1200">
        <a:solidFill>
          <a:schemeClr val="bg1"/>
        </a:solidFill>
        <a:latin typeface="Arial" charset="0"/>
        <a:ea typeface="ＭＳ Ｐゴシック" charset="0"/>
        <a:cs typeface="Arial Unicode MS" charset="0"/>
      </a:defRPr>
    </a:lvl8pPr>
    <a:lvl9pPr marL="3657600" algn="l" defTabSz="457200" rtl="0" eaLnBrk="1" latinLnBrk="0" hangingPunct="1">
      <a:defRPr kern="1200">
        <a:solidFill>
          <a:schemeClr val="bg1"/>
        </a:solidFill>
        <a:latin typeface="Arial" charset="0"/>
        <a:ea typeface="ＭＳ Ｐゴシック" charset="0"/>
        <a:cs typeface="Arial Unicode M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2128" y="-10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2225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9FEBF31-44F7-E74C-A64D-5981288B30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777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A9CC124-5860-C64D-960A-161A33C6C1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322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EC388E8-8E4C-BB48-AE1B-A9A26C6F30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595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7200" y="6245225"/>
            <a:ext cx="2132013" cy="4746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4200" y="6245225"/>
            <a:ext cx="2894013" cy="4746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3200" y="6245225"/>
            <a:ext cx="2132013" cy="474663"/>
          </a:xfrm>
        </p:spPr>
        <p:txBody>
          <a:bodyPr/>
          <a:lstStyle>
            <a:lvl1pPr>
              <a:defRPr/>
            </a:lvl1pPr>
          </a:lstStyle>
          <a:p>
            <a:fld id="{73E3E01A-E135-7C4A-9925-1FDEE2744D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483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8A4B3A2-D1E2-E74D-97FE-5B59ACBCD7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21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5846593-31AC-354F-BA3E-7FC18ABAA0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41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2C10FA8-163A-9041-ADE7-D8A3E3E96DB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288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324122D-E7E3-4A4F-9EB4-E4C9AD8AAC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065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7D7D77-F4EB-DC47-BDF7-EB7834D287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260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31E35C7-B5DE-6E49-AF7E-BFAFE3BD99A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775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29F9669-9F42-E64E-9922-6FEF1EF6E14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522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6EE23DA-3311-7A49-B3F9-006FEB2AE5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234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C2E1DCA4-D1F1-0A4A-92D7-BEA6F1E73663}" type="slidenum">
              <a:rPr lang="en-US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2pPr>
      <a:lvl3pPr marL="11430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3pPr>
      <a:lvl4pPr marL="16002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4pPr>
      <a:lvl5pPr marL="20574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5pPr>
      <a:lvl6pPr marL="25146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6pPr>
      <a:lvl7pPr marL="29718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7pPr>
      <a:lvl8pPr marL="34290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8pPr>
      <a:lvl9pPr marL="38862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9pPr>
    </p:titleStyle>
    <p:bodyStyle>
      <a:lvl1pPr marL="342900" indent="-342900" algn="l" defTabSz="457200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1143000"/>
            <a:ext cx="70104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You have studied European, West African and North American cultures in the 1400’s. </a:t>
            </a:r>
            <a:endParaRPr lang="en-US" sz="3200" dirty="0">
              <a:solidFill>
                <a:schemeClr val="tx1"/>
              </a:solidFill>
            </a:endParaRPr>
          </a:p>
          <a:p>
            <a:pPr algn="ctr"/>
            <a:endParaRPr lang="en-US" sz="3200" dirty="0" smtClean="0">
              <a:solidFill>
                <a:schemeClr val="tx1"/>
              </a:solidFill>
            </a:endParaRPr>
          </a:p>
          <a:p>
            <a:pPr algn="ctr"/>
            <a:endParaRPr lang="en-US" sz="3200" dirty="0" smtClean="0">
              <a:solidFill>
                <a:schemeClr val="tx1"/>
              </a:solidFill>
            </a:endParaRPr>
          </a:p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What </a:t>
            </a:r>
            <a:r>
              <a:rPr lang="en-US" sz="3200" dirty="0" smtClean="0">
                <a:solidFill>
                  <a:schemeClr val="tx1"/>
                </a:solidFill>
              </a:rPr>
              <a:t>led to the convergence of these three distinct world cultures</a:t>
            </a:r>
            <a:r>
              <a:rPr lang="en-US" sz="3200" dirty="0" smtClean="0">
                <a:solidFill>
                  <a:schemeClr val="tx1"/>
                </a:solidFill>
              </a:rPr>
              <a:t>?</a:t>
            </a:r>
            <a:endParaRPr lang="en-US" sz="3200" dirty="0" smtClean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5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Age of Exploration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A period from the 1400s to the 1600s in which Europeans explored Africa, the Americas, Asia and Oceania</a:t>
            </a:r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4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339691"/>
              </p:ext>
            </p:extLst>
          </p:nvPr>
        </p:nvGraphicFramePr>
        <p:xfrm>
          <a:off x="3048000" y="3352800"/>
          <a:ext cx="3429000" cy="2744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5" r:id="rId3" imgW="5190480" imgH="5914800" progId="">
                  <p:embed/>
                </p:oleObj>
              </mc:Choice>
              <mc:Fallback>
                <p:oleObj r:id="rId3" imgW="5190480" imgH="59148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352800"/>
                        <a:ext cx="3429000" cy="2744084"/>
                      </a:xfrm>
                      <a:prstGeom prst="rect">
                        <a:avLst/>
                      </a:prstGeom>
                      <a:noFill/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728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2286000"/>
            <a:ext cx="4419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FFFF"/>
                </a:solidFill>
              </a:rPr>
              <a:t>What motivated Europeans to explore?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592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-15875" y="685800"/>
            <a:ext cx="8915400" cy="2743199"/>
          </a:xfrm>
        </p:spPr>
        <p:txBody>
          <a:bodyPr/>
          <a:lstStyle/>
          <a:p>
            <a:pPr marL="457200" indent="-457200">
              <a:buClr>
                <a:schemeClr val="tx1"/>
              </a:buClr>
              <a:buFont typeface="Wingdings" charset="2"/>
              <a:buChar char="²"/>
            </a:pPr>
            <a:r>
              <a:rPr lang="en-US" sz="3200" dirty="0" smtClean="0">
                <a:solidFill>
                  <a:srgbClr val="FFFF00"/>
                </a:solidFill>
              </a:rPr>
              <a:t>Curiosity: </a:t>
            </a:r>
            <a:r>
              <a:rPr lang="en-US" dirty="0" smtClean="0">
                <a:solidFill>
                  <a:srgbClr val="FFFFFF"/>
                </a:solidFill>
              </a:rPr>
              <a:t>The Renaissance resulted in a rebirth of European interest in the physical world. This led many to seek adventure and discovery.</a:t>
            </a:r>
          </a:p>
          <a:p>
            <a:pPr algn="ctr"/>
            <a:endParaRPr lang="en-US" dirty="0">
              <a:solidFill>
                <a:srgbClr val="FFFFFF"/>
              </a:solidFill>
            </a:endParaRPr>
          </a:p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0" y="2590800"/>
            <a:ext cx="9144000" cy="2362200"/>
          </a:xfrm>
        </p:spPr>
        <p:txBody>
          <a:bodyPr/>
          <a:lstStyle/>
          <a:p>
            <a:pPr marL="457200" indent="-457200">
              <a:buClr>
                <a:schemeClr val="tx1"/>
              </a:buClr>
              <a:buFont typeface="Wingdings" charset="2"/>
              <a:buChar char="²"/>
            </a:pPr>
            <a:r>
              <a:rPr lang="en-US" sz="3200" dirty="0" smtClean="0">
                <a:solidFill>
                  <a:srgbClr val="FFFF00"/>
                </a:solidFill>
              </a:rPr>
              <a:t>National Pride: </a:t>
            </a:r>
            <a:r>
              <a:rPr lang="en-US" dirty="0" smtClean="0">
                <a:solidFill>
                  <a:srgbClr val="FFFFFF"/>
                </a:solidFill>
              </a:rPr>
              <a:t>England</a:t>
            </a:r>
            <a:r>
              <a:rPr lang="en-US" dirty="0">
                <a:solidFill>
                  <a:srgbClr val="FFFFFF"/>
                </a:solidFill>
              </a:rPr>
              <a:t>, France, Spain &amp; Portugal became unified nations and competed to be the strongest </a:t>
            </a:r>
            <a:r>
              <a:rPr lang="en-US" dirty="0" smtClean="0">
                <a:solidFill>
                  <a:srgbClr val="FFFFFF"/>
                </a:solidFill>
              </a:rPr>
              <a:t>power</a:t>
            </a:r>
            <a:endParaRPr lang="en-US" dirty="0" smtClean="0">
              <a:solidFill>
                <a:srgbClr val="FFFF00"/>
              </a:solidFill>
            </a:endParaRPr>
          </a:p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4343400"/>
            <a:ext cx="86868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chemeClr val="tx1"/>
              </a:buClr>
              <a:buFont typeface="Wingdings" charset="2"/>
              <a:buChar char="²"/>
            </a:pPr>
            <a:r>
              <a:rPr lang="en-US" sz="3200" dirty="0">
                <a:solidFill>
                  <a:srgbClr val="FFFF00"/>
                </a:solidFill>
              </a:rPr>
              <a:t>Religious Freedom: </a:t>
            </a:r>
            <a:r>
              <a:rPr lang="en-US" sz="2800" dirty="0">
                <a:solidFill>
                  <a:srgbClr val="FFFFFF"/>
                </a:solidFill>
              </a:rPr>
              <a:t>The Reformation led to a religious split through Europe. Many Protestants and some Catholics crossed the Atlantic to escape religious persecution. </a:t>
            </a:r>
          </a:p>
        </p:txBody>
      </p:sp>
    </p:spTree>
    <p:extLst>
      <p:ext uri="{BB962C8B-B14F-4D97-AF65-F5344CB8AC3E}">
        <p14:creationId xmlns:p14="http://schemas.microsoft.com/office/powerpoint/2010/main" val="2187462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75" y="2895600"/>
            <a:ext cx="8686800" cy="3533775"/>
          </a:xfrm>
        </p:spPr>
        <p:txBody>
          <a:bodyPr/>
          <a:lstStyle/>
          <a:p>
            <a:pPr marL="457200" indent="-457200">
              <a:buClr>
                <a:schemeClr val="tx1"/>
              </a:buClr>
              <a:buFont typeface="Wingdings" charset="2"/>
              <a:buChar char="²"/>
            </a:pPr>
            <a:r>
              <a:rPr lang="en-US" sz="3200" dirty="0" smtClean="0">
                <a:solidFill>
                  <a:srgbClr val="FFFF00"/>
                </a:solidFill>
              </a:rPr>
              <a:t>Alternate Trade Routes: </a:t>
            </a:r>
            <a:r>
              <a:rPr lang="en-US" dirty="0" smtClean="0">
                <a:solidFill>
                  <a:srgbClr val="FFFFFF"/>
                </a:solidFill>
              </a:rPr>
              <a:t>Land routes to Asia had been severed with the fall on Constantinople</a:t>
            </a:r>
            <a:r>
              <a:rPr lang="en-US" dirty="0" smtClean="0">
                <a:solidFill>
                  <a:srgbClr val="FFFF00"/>
                </a:solidFill>
              </a:rPr>
              <a:t>. </a:t>
            </a:r>
            <a:r>
              <a:rPr lang="en-US" dirty="0" smtClean="0">
                <a:solidFill>
                  <a:srgbClr val="FFFFFF"/>
                </a:solidFill>
              </a:rPr>
              <a:t>Europeans sought new routes by sea. </a:t>
            </a:r>
          </a:p>
          <a:p>
            <a:pPr marL="457200" indent="-457200">
              <a:buClr>
                <a:schemeClr val="tx1"/>
              </a:buClr>
              <a:buFont typeface="Wingdings" charset="2"/>
              <a:buChar char="²"/>
            </a:pPr>
            <a:endParaRPr lang="en-US" dirty="0">
              <a:solidFill>
                <a:srgbClr val="FFFFFF"/>
              </a:solidFill>
            </a:endParaRPr>
          </a:p>
          <a:p>
            <a:pPr marL="457200" indent="-457200">
              <a:buClr>
                <a:schemeClr val="tx1"/>
              </a:buClr>
              <a:buFont typeface="Wingdings" charset="2"/>
              <a:buChar char="²"/>
            </a:pPr>
            <a:r>
              <a:rPr lang="en-US" dirty="0" smtClean="0">
                <a:solidFill>
                  <a:srgbClr val="FFFF00"/>
                </a:solidFill>
              </a:rPr>
              <a:t>Slave Trade: </a:t>
            </a:r>
            <a:r>
              <a:rPr lang="en-US" dirty="0">
                <a:solidFill>
                  <a:schemeClr val="tx1"/>
                </a:solidFill>
              </a:rPr>
              <a:t>Portuguese and Dutch traders began to import African slaves to the Caribbean and South America in early 1500's</a:t>
            </a:r>
          </a:p>
          <a:p>
            <a:pPr marL="457200" indent="-457200">
              <a:buClr>
                <a:schemeClr val="tx1"/>
              </a:buClr>
              <a:buFont typeface="Wingdings" charset="2"/>
              <a:buChar char="²"/>
            </a:pPr>
            <a:endParaRPr lang="en-US" dirty="0" smtClean="0">
              <a:solidFill>
                <a:srgbClr val="FFFF00"/>
              </a:solidFill>
            </a:endParaRPr>
          </a:p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52400" y="457200"/>
            <a:ext cx="88392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fontAlgn="base"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fontAlgn="base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chemeClr val="tx1"/>
              </a:buClr>
              <a:buFont typeface="Wingdings" charset="2"/>
              <a:buChar char="²"/>
            </a:pPr>
            <a:r>
              <a:rPr lang="en-US" sz="3200" dirty="0" smtClean="0">
                <a:solidFill>
                  <a:srgbClr val="FFFF00"/>
                </a:solidFill>
              </a:rPr>
              <a:t>Wealth: </a:t>
            </a:r>
            <a:r>
              <a:rPr lang="en-US" dirty="0" smtClean="0">
                <a:solidFill>
                  <a:srgbClr val="FFFFFF"/>
                </a:solidFill>
              </a:rPr>
              <a:t>Europe’s gold and silver mines were running low. The monarchs of Portugal, Spain, France and England begin looking for wealth overseas.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249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524000"/>
            <a:ext cx="6172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FFFF"/>
                </a:solidFill>
              </a:rPr>
              <a:t>What social and technological  developments made the Age of Discovery possible?</a:t>
            </a:r>
            <a:endParaRPr lang="en-US" sz="4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034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762000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Wingdings" charset="2"/>
              <a:buChar char="²"/>
            </a:pPr>
            <a:r>
              <a:rPr lang="en-US" sz="2800" dirty="0" smtClean="0">
                <a:solidFill>
                  <a:srgbClr val="FFFF00"/>
                </a:solidFill>
              </a:rPr>
              <a:t>Rise of the Merchant Class: </a:t>
            </a:r>
            <a:r>
              <a:rPr lang="en-US" sz="2800" dirty="0" smtClean="0">
                <a:solidFill>
                  <a:srgbClr val="FFFFFF"/>
                </a:solidFill>
              </a:rPr>
              <a:t>Men who gained their wealth from trade were becoming more influential in Europe.</a:t>
            </a: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352800"/>
            <a:ext cx="8915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Wingdings" charset="2"/>
              <a:buChar char="²"/>
            </a:pPr>
            <a:r>
              <a:rPr lang="en-US" sz="2800" dirty="0" smtClean="0">
                <a:solidFill>
                  <a:srgbClr val="FFFF00"/>
                </a:solidFill>
              </a:rPr>
              <a:t>Improvements in Weaponry: </a:t>
            </a:r>
            <a:r>
              <a:rPr lang="en-US" sz="2800" dirty="0" smtClean="0">
                <a:solidFill>
                  <a:schemeClr val="tx1"/>
                </a:solidFill>
              </a:rPr>
              <a:t>Longbows, cannons and the hand-held firearm were all new developments that gave Europeans military advantage while on their conquests.</a:t>
            </a:r>
            <a:endParaRPr 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892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685800"/>
            <a:ext cx="7391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1"/>
              </a:buClr>
              <a:buFont typeface="Wingdings" charset="2"/>
              <a:buChar char="²"/>
            </a:pPr>
            <a:r>
              <a:rPr lang="en-US" sz="2800" dirty="0">
                <a:solidFill>
                  <a:srgbClr val="FFFF00"/>
                </a:solidFill>
              </a:rPr>
              <a:t>Revival of Cartography (mapmaking</a:t>
            </a:r>
            <a:r>
              <a:rPr lang="en-US" sz="2800" dirty="0" smtClean="0">
                <a:solidFill>
                  <a:srgbClr val="FFFF00"/>
                </a:solidFill>
              </a:rPr>
              <a:t>)</a:t>
            </a:r>
          </a:p>
          <a:p>
            <a:pPr>
              <a:buClr>
                <a:schemeClr val="tx1"/>
              </a:buClr>
            </a:pPr>
            <a:endParaRPr lang="en-US" sz="2800" dirty="0" smtClean="0">
              <a:solidFill>
                <a:srgbClr val="FFFF00"/>
              </a:solidFill>
            </a:endParaRPr>
          </a:p>
          <a:p>
            <a:pPr>
              <a:buClr>
                <a:schemeClr val="tx1"/>
              </a:buClr>
            </a:pPr>
            <a:endParaRPr lang="en-US" sz="2800" dirty="0" smtClean="0">
              <a:solidFill>
                <a:srgbClr val="FFFF00"/>
              </a:solidFill>
            </a:endParaRPr>
          </a:p>
          <a:p>
            <a:pPr>
              <a:buClr>
                <a:schemeClr val="tx1"/>
              </a:buClr>
            </a:pPr>
            <a:endParaRPr lang="en-US" sz="2800" dirty="0" smtClean="0">
              <a:solidFill>
                <a:srgbClr val="FFFF00"/>
              </a:solidFill>
            </a:endParaRPr>
          </a:p>
          <a:p>
            <a:pPr>
              <a:buClr>
                <a:schemeClr val="tx1"/>
              </a:buClr>
            </a:pPr>
            <a:endParaRPr lang="en-US" sz="2800" dirty="0">
              <a:solidFill>
                <a:srgbClr val="FFFF00"/>
              </a:solidFill>
            </a:endParaRPr>
          </a:p>
          <a:p>
            <a:pPr>
              <a:buClr>
                <a:schemeClr val="tx1"/>
              </a:buClr>
            </a:pPr>
            <a:endParaRPr lang="en-US" sz="2800" dirty="0" smtClean="0">
              <a:solidFill>
                <a:srgbClr val="FFFF00"/>
              </a:solidFill>
            </a:endParaRPr>
          </a:p>
          <a:p>
            <a:pPr>
              <a:buClr>
                <a:schemeClr val="tx1"/>
              </a:buClr>
            </a:pPr>
            <a:endParaRPr lang="en-US" sz="2800" dirty="0">
              <a:solidFill>
                <a:srgbClr val="FFFF00"/>
              </a:solidFill>
            </a:endParaRPr>
          </a:p>
          <a:p>
            <a:pPr marL="285750" indent="-285750">
              <a:buClr>
                <a:schemeClr val="tx1"/>
              </a:buClr>
              <a:buFont typeface="Wingdings" charset="2"/>
              <a:buChar char="²"/>
            </a:pPr>
            <a:r>
              <a:rPr lang="en-US" sz="2800" dirty="0">
                <a:solidFill>
                  <a:srgbClr val="FFFF00"/>
                </a:solidFill>
              </a:rPr>
              <a:t>Improvements in Sailing </a:t>
            </a:r>
            <a:r>
              <a:rPr lang="en-US" sz="2800" dirty="0" smtClean="0">
                <a:solidFill>
                  <a:srgbClr val="FFFF00"/>
                </a:solidFill>
              </a:rPr>
              <a:t>Technology</a:t>
            </a:r>
          </a:p>
          <a:p>
            <a:pPr>
              <a:buClr>
                <a:schemeClr val="tx1"/>
              </a:buClr>
            </a:pPr>
            <a:endParaRPr lang="en-US" sz="2800" dirty="0">
              <a:solidFill>
                <a:srgbClr val="FFFF00"/>
              </a:solidFill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1" y="4419601"/>
            <a:ext cx="1752599" cy="13720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4191000"/>
            <a:ext cx="1219200" cy="16483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4191000"/>
            <a:ext cx="1905000" cy="1524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90600" y="57150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c</a:t>
            </a:r>
            <a:r>
              <a:rPr lang="en-US" dirty="0" smtClean="0">
                <a:solidFill>
                  <a:srgbClr val="FFFFFF"/>
                </a:solidFill>
              </a:rPr>
              <a:t>aravel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33800" y="5791200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astrolabe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48400" y="5715000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compass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295400"/>
            <a:ext cx="2760581" cy="194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1734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00200" y="2895600"/>
            <a:ext cx="541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FFFF"/>
                </a:solidFill>
              </a:rPr>
              <a:t>Who went where?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725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Theme">
      <a:majorFont>
        <a:latin typeface="Arial"/>
        <a:ea typeface="ＭＳ Ｐゴシック"/>
        <a:cs typeface="Arial Unicode MS"/>
      </a:majorFont>
      <a:minorFont>
        <a:latin typeface="Arial"/>
        <a:ea typeface="ＭＳ Ｐゴシック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charset="0"/>
            <a:cs typeface="Arial Unicode MS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279</Words>
  <Application>Microsoft Macintosh PowerPoint</Application>
  <PresentationFormat>On-screen Show (4:3)</PresentationFormat>
  <Paragraphs>29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Age of Exploration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Owner</dc:creator>
  <cp:lastModifiedBy>Student Teacher</cp:lastModifiedBy>
  <cp:revision>28</cp:revision>
  <cp:lastPrinted>1601-01-01T00:00:00Z</cp:lastPrinted>
  <dcterms:created xsi:type="dcterms:W3CDTF">2006-09-09T21:58:04Z</dcterms:created>
  <dcterms:modified xsi:type="dcterms:W3CDTF">2014-01-30T03:09:37Z</dcterms:modified>
</cp:coreProperties>
</file>